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72" r:id="rId6"/>
    <p:sldId id="301" r:id="rId7"/>
    <p:sldId id="265" r:id="rId8"/>
    <p:sldId id="300" r:id="rId9"/>
    <p:sldId id="277" r:id="rId10"/>
    <p:sldId id="292" r:id="rId11"/>
    <p:sldId id="299" r:id="rId12"/>
  </p:sldIdLst>
  <p:sldSz cx="12192000" cy="6858000"/>
  <p:notesSz cx="6797675" cy="9926638"/>
  <p:embeddedFontLst>
    <p:embeddedFont>
      <p:font typeface="Speak Pr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venir Next LT Pro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52BF2-5A55-4F33-B049-D976B0BFF0D9}" v="12" dt="2021-05-17T11:15:38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14" y="444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3/17/2022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3/17/2022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3/17/2022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3/17/2022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3/17/2022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3/17/2022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4700582"/>
            <a:ext cx="8807116" cy="1143449"/>
          </a:xfrm>
        </p:spPr>
        <p:txBody>
          <a:bodyPr>
            <a:normAutofit/>
          </a:bodyPr>
          <a:lstStyle/>
          <a:p>
            <a:r>
              <a:rPr lang="en-US" dirty="0"/>
              <a:t>PENKETH PROGRAMME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0017" y="1013969"/>
            <a:ext cx="1626531" cy="601840"/>
          </a:xfrm>
        </p:spPr>
        <p:txBody>
          <a:bodyPr>
            <a:norm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PENKETH PROGRAMME LAUNCH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186945"/>
            <a:ext cx="5157787" cy="823912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10154783" cy="27476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</a:t>
            </a:r>
            <a:r>
              <a:rPr lang="en-US" sz="2000" b="1" dirty="0" err="1"/>
              <a:t>Penketh</a:t>
            </a:r>
            <a:r>
              <a:rPr lang="en-US" sz="2000" b="1" dirty="0"/>
              <a:t> </a:t>
            </a:r>
            <a:r>
              <a:rPr lang="en-US" sz="2000" b="1" dirty="0" err="1"/>
              <a:t>Programme</a:t>
            </a:r>
            <a:r>
              <a:rPr lang="en-US" sz="2000" b="1" dirty="0"/>
              <a:t> is a mechanism for supporting students like you when you have left the academy on the next step of your educational journey.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</a:t>
            </a:r>
            <a:r>
              <a:rPr lang="en-US" sz="2000" b="1" dirty="0" err="1"/>
              <a:t>Penketh</a:t>
            </a:r>
            <a:r>
              <a:rPr lang="en-US" sz="2000" b="1" dirty="0"/>
              <a:t> </a:t>
            </a:r>
            <a:r>
              <a:rPr lang="en-US" sz="2000" b="1" dirty="0" err="1"/>
              <a:t>Programme</a:t>
            </a:r>
            <a:r>
              <a:rPr lang="en-US" sz="2000" b="1" dirty="0"/>
              <a:t> offers the chance to apply for funding to support your onward studies now, into college, 6</a:t>
            </a:r>
            <a:r>
              <a:rPr lang="en-US" sz="2000" b="1" baseline="30000" dirty="0"/>
              <a:t>th</a:t>
            </a:r>
            <a:r>
              <a:rPr lang="en-US" sz="2000" b="1" dirty="0"/>
              <a:t> Form, apprenticeship </a:t>
            </a:r>
            <a:r>
              <a:rPr lang="en-US" sz="2000" b="1" dirty="0" err="1"/>
              <a:t>programmes</a:t>
            </a:r>
            <a:r>
              <a:rPr lang="en-US" sz="2000" b="1" dirty="0"/>
              <a:t> or the armed forces.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There will be the opportunity to apply for funding in two years time to help with University costs.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</a:t>
            </a:r>
            <a:r>
              <a:rPr lang="en-US" sz="2000" b="1" dirty="0" err="1"/>
              <a:t>Programme</a:t>
            </a:r>
            <a:r>
              <a:rPr lang="en-US" sz="2000" b="1" dirty="0"/>
              <a:t> will provide ‘keeping-in-touch’ networking opportunities through newsletters and events.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Each year the </a:t>
            </a:r>
            <a:r>
              <a:rPr lang="en-US" sz="2000" b="1" dirty="0" err="1"/>
              <a:t>Penketh</a:t>
            </a:r>
            <a:r>
              <a:rPr lang="en-US" sz="2000" b="1" dirty="0"/>
              <a:t> Award will be presented to a current student across the school for </a:t>
            </a:r>
            <a:r>
              <a:rPr lang="en-US" sz="2000" b="1" dirty="0" err="1"/>
              <a:t>endeavour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PENKETH PROGRAMME LAUNCH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186945"/>
            <a:ext cx="10381144" cy="82391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is fully endorsed by the family of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Penketh</a:t>
            </a:r>
            <a:r>
              <a:rPr lang="en-US" dirty="0"/>
              <a:t>, our first Headteacher. Their kindness and generosity has made this possible.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D320EF-9DFF-43B9-A2C0-B109F75984A5}"/>
              </a:ext>
            </a:extLst>
          </p:cNvPr>
          <p:cNvSpPr/>
          <p:nvPr/>
        </p:nvSpPr>
        <p:spPr>
          <a:xfrm>
            <a:off x="1063256" y="3429000"/>
            <a:ext cx="10381144" cy="66453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PENKETH PROGRAMME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CE5C4-B904-4638-946E-75BAFD4B0DBF}"/>
              </a:ext>
            </a:extLst>
          </p:cNvPr>
          <p:cNvSpPr/>
          <p:nvPr/>
        </p:nvSpPr>
        <p:spPr>
          <a:xfrm>
            <a:off x="1063256" y="4258870"/>
            <a:ext cx="2371060" cy="17048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ANNUAL AWARD FOR ENDEAVOUR</a:t>
            </a:r>
          </a:p>
          <a:p>
            <a:pPr algn="ctr"/>
            <a:r>
              <a:rPr lang="en-GB" b="1" dirty="0"/>
              <a:t>Awarded to a current LHA student each year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0528C8-520D-4C08-A2BF-76C4D732AEAF}"/>
              </a:ext>
            </a:extLst>
          </p:cNvPr>
          <p:cNvSpPr/>
          <p:nvPr/>
        </p:nvSpPr>
        <p:spPr>
          <a:xfrm>
            <a:off x="3699906" y="4258870"/>
            <a:ext cx="2371060" cy="17048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BEST START BURSARY</a:t>
            </a:r>
          </a:p>
          <a:p>
            <a:pPr algn="ctr"/>
            <a:r>
              <a:rPr lang="en-GB" b="1" dirty="0"/>
              <a:t>Awarded to a number of LHA leavers on application annually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1421F7-FD36-4529-806A-F8E8CE38DF7D}"/>
              </a:ext>
            </a:extLst>
          </p:cNvPr>
          <p:cNvSpPr/>
          <p:nvPr/>
        </p:nvSpPr>
        <p:spPr>
          <a:xfrm>
            <a:off x="6386623" y="4258870"/>
            <a:ext cx="2371060" cy="17048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MOVING ON BURSARY</a:t>
            </a:r>
          </a:p>
          <a:p>
            <a:pPr algn="ctr"/>
            <a:r>
              <a:rPr lang="en-GB" b="1" dirty="0"/>
              <a:t>Awarded to a number of previous LHA students on application annually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082B27-2BA1-4C67-B1AF-45C88F8102F2}"/>
              </a:ext>
            </a:extLst>
          </p:cNvPr>
          <p:cNvSpPr/>
          <p:nvPr/>
        </p:nvSpPr>
        <p:spPr>
          <a:xfrm>
            <a:off x="9073340" y="4258870"/>
            <a:ext cx="2371060" cy="170480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ALUMNI PROGRAMME OF EVENTS</a:t>
            </a:r>
          </a:p>
          <a:p>
            <a:pPr algn="ctr"/>
            <a:r>
              <a:rPr lang="en-GB" b="1" dirty="0"/>
              <a:t>Newsletters and networking events</a:t>
            </a:r>
          </a:p>
        </p:txBody>
      </p:sp>
    </p:spTree>
    <p:extLst>
      <p:ext uri="{BB962C8B-B14F-4D97-AF65-F5344CB8AC3E}">
        <p14:creationId xmlns:p14="http://schemas.microsoft.com/office/powerpoint/2010/main" val="7427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YOU GET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45503"/>
          </a:xfrm>
        </p:spPr>
        <p:txBody>
          <a:bodyPr>
            <a:normAutofit/>
          </a:bodyPr>
          <a:lstStyle/>
          <a:p>
            <a:r>
              <a:rPr lang="en-US" sz="2000" b="1" dirty="0"/>
              <a:t>Are you on track for achieving or exceeding your GCSE targets?</a:t>
            </a:r>
          </a:p>
          <a:p>
            <a:r>
              <a:rPr lang="en-US" sz="2000" b="1" dirty="0"/>
              <a:t>Have you faced challenges that other students haven’t?</a:t>
            </a:r>
          </a:p>
          <a:p>
            <a:r>
              <a:rPr lang="en-US" sz="2000" b="1" dirty="0"/>
              <a:t>Do you aspire to be successful at college, 6</a:t>
            </a:r>
            <a:r>
              <a:rPr lang="en-US" sz="2000" b="1" baseline="30000" dirty="0"/>
              <a:t>th</a:t>
            </a:r>
            <a:r>
              <a:rPr lang="en-US" sz="2000" b="1" dirty="0"/>
              <a:t> Form, and in your education journey beyond? </a:t>
            </a:r>
          </a:p>
          <a:p>
            <a:r>
              <a:rPr lang="en-US" sz="2000" b="1" dirty="0"/>
              <a:t>Do you want to inspire others?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– Best Start Bursary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252A41-D1CF-4A54-AC0D-995C22071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 START YOUR NEXT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155046"/>
            <a:ext cx="7226372" cy="823912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Best Start Bursary?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18040"/>
            <a:ext cx="10664151" cy="27476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The </a:t>
            </a:r>
            <a:r>
              <a:rPr lang="en-US" sz="2000" b="1" dirty="0" err="1"/>
              <a:t>Penketh</a:t>
            </a:r>
            <a:r>
              <a:rPr lang="en-US" sz="2000" b="1" dirty="0"/>
              <a:t> Best Start Bursary this year means funding up to £250 to help you continue to excel on the next step of your educational journey.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We want you to break through barriers and inspire your fellow students, as you develop skills, knowledge and experiences that can take you anywhere you want to go in life.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All applicants must be willing to act a Champion for the </a:t>
            </a:r>
            <a:r>
              <a:rPr lang="en-US" sz="2000" b="1" dirty="0" err="1"/>
              <a:t>Programme</a:t>
            </a:r>
            <a:r>
              <a:rPr lang="en-US" sz="2000" b="1" dirty="0"/>
              <a:t> and inspire younger students of Lostock Hall Academy to be ambitious and successful.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We’d like you to keep in touch and support our future careers </a:t>
            </a:r>
            <a:r>
              <a:rPr lang="en-US" sz="2000" b="1" dirty="0" err="1"/>
              <a:t>programme</a:t>
            </a:r>
            <a:r>
              <a:rPr lang="en-US" sz="2000" b="1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088409-0EAA-441A-9E25-8CC3324E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968E-142A-49A3-8ED6-285EDE03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897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APPLY SOON </a:t>
            </a:r>
            <a:r>
              <a:rPr lang="en-US" sz="1600" dirty="0"/>
              <a:t>details to be announced in the Summer Term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Best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pic>
        <p:nvPicPr>
          <p:cNvPr id="16" name="Picture Placeholder 15" descr="A group of people discuss something">
            <a:extLst>
              <a:ext uri="{FF2B5EF4-FFF2-40B4-BE49-F238E27FC236}">
                <a16:creationId xmlns:a16="http://schemas.microsoft.com/office/drawing/2014/main" id="{2C4DE4C1-E6F3-48EC-A26B-57BBBF5935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2643"/>
            <a:ext cx="12192000" cy="4517136"/>
          </a:xfrm>
        </p:spPr>
      </p:pic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928801" y="2274079"/>
            <a:ext cx="1803766" cy="864000"/>
          </a:xfrm>
        </p:spPr>
        <p:txBody>
          <a:bodyPr>
            <a:noAutofit/>
          </a:bodyPr>
          <a:lstStyle/>
          <a:p>
            <a:r>
              <a:rPr lang="en-US" sz="2000" dirty="0"/>
              <a:t>Download the Application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104A1-25DB-4A49-B257-40CF6B30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Penketh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BD9075D-1F42-4726-8EC6-EE8B41639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46922" y="2274078"/>
            <a:ext cx="2492145" cy="1383521"/>
          </a:xfrm>
        </p:spPr>
        <p:txBody>
          <a:bodyPr>
            <a:noAutofit/>
          </a:bodyPr>
          <a:lstStyle/>
          <a:p>
            <a:r>
              <a:rPr lang="en-US" sz="2000" dirty="0"/>
              <a:t>Read through the Application Form and consider how best to answer the questions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36379" y="2274079"/>
            <a:ext cx="5014886" cy="1841636"/>
          </a:xfrm>
        </p:spPr>
        <p:txBody>
          <a:bodyPr>
            <a:noAutofit/>
          </a:bodyPr>
          <a:lstStyle/>
          <a:p>
            <a:r>
              <a:rPr lang="en-US" sz="2000" dirty="0"/>
              <a:t>Complete the form;</a:t>
            </a:r>
          </a:p>
          <a:p>
            <a:r>
              <a:rPr lang="en-US" sz="2000" dirty="0"/>
              <a:t>INTENT - Tell us what you want to achieve</a:t>
            </a:r>
          </a:p>
          <a:p>
            <a:r>
              <a:rPr lang="en-US" sz="2000" dirty="0"/>
              <a:t>IMPLEMENTATION - Tell us how you will spend the bursary</a:t>
            </a:r>
          </a:p>
          <a:p>
            <a:r>
              <a:rPr lang="en-US" sz="2000" dirty="0"/>
              <a:t>IMPACT - Tell us how the fund will help you</a:t>
            </a:r>
          </a:p>
          <a:p>
            <a:endParaRPr lang="en-US" sz="2000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88B3941-E817-44DE-8D5A-DCA0DAB6182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28801" y="5235894"/>
            <a:ext cx="2218436" cy="864000"/>
          </a:xfrm>
        </p:spPr>
        <p:txBody>
          <a:bodyPr>
            <a:noAutofit/>
          </a:bodyPr>
          <a:lstStyle/>
          <a:p>
            <a:r>
              <a:rPr lang="en-US" sz="2000" dirty="0"/>
              <a:t>Submit the form by </a:t>
            </a:r>
            <a:r>
              <a:rPr lang="en-US" sz="2000" i="1" dirty="0"/>
              <a:t>the </a:t>
            </a:r>
            <a:r>
              <a:rPr lang="en-US" sz="2000" i="1"/>
              <a:t>submission date - tbc</a:t>
            </a:r>
            <a:endParaRPr lang="en-US" sz="2000" i="1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510715" y="5235894"/>
            <a:ext cx="2454150" cy="864000"/>
          </a:xfrm>
        </p:spPr>
        <p:txBody>
          <a:bodyPr>
            <a:noAutofit/>
          </a:bodyPr>
          <a:lstStyle/>
          <a:p>
            <a:r>
              <a:rPr lang="en-US" sz="2000" dirty="0"/>
              <a:t>All applications will be assessed by a panel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436379" y="5235894"/>
            <a:ext cx="2221996" cy="864000"/>
          </a:xfrm>
        </p:spPr>
        <p:txBody>
          <a:bodyPr>
            <a:noAutofit/>
          </a:bodyPr>
          <a:lstStyle/>
          <a:p>
            <a:r>
              <a:rPr lang="en-US" sz="2000" dirty="0"/>
              <a:t>Outcomes sent home</a:t>
            </a:r>
            <a:endParaRPr lang="en-US" sz="2000" i="1" dirty="0"/>
          </a:p>
        </p:txBody>
      </p:sp>
      <p:pic>
        <p:nvPicPr>
          <p:cNvPr id="51" name="Picture Placeholder 50" descr="Paper">
            <a:extLst>
              <a:ext uri="{FF2B5EF4-FFF2-40B4-BE49-F238E27FC236}">
                <a16:creationId xmlns:a16="http://schemas.microsoft.com/office/drawing/2014/main" id="{FFC09231-9C4D-4246-A535-C369071949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8940" y="1417725"/>
            <a:ext cx="862926" cy="864000"/>
          </a:xfrm>
        </p:spPr>
      </p:pic>
      <p:pic>
        <p:nvPicPr>
          <p:cNvPr id="59" name="Picture Placeholder 58" descr="Stopwatch">
            <a:extLst>
              <a:ext uri="{FF2B5EF4-FFF2-40B4-BE49-F238E27FC236}">
                <a16:creationId xmlns:a16="http://schemas.microsoft.com/office/drawing/2014/main" id="{254CDD44-0160-47AE-934F-2D936D20C7F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55428" y="4283498"/>
            <a:ext cx="867600" cy="868680"/>
          </a:xfrm>
        </p:spPr>
      </p:pic>
      <p:pic>
        <p:nvPicPr>
          <p:cNvPr id="61" name="Picture Placeholder 60" descr="Target">
            <a:extLst>
              <a:ext uri="{FF2B5EF4-FFF2-40B4-BE49-F238E27FC236}">
                <a16:creationId xmlns:a16="http://schemas.microsoft.com/office/drawing/2014/main" id="{ED39021A-AD0E-4A23-A73D-402E0578804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36379" y="4283498"/>
            <a:ext cx="867600" cy="868680"/>
          </a:xfrm>
        </p:spPr>
      </p:pic>
      <p:pic>
        <p:nvPicPr>
          <p:cNvPr id="71" name="Picture Placeholder 70" descr="Checklist RTL">
            <a:extLst>
              <a:ext uri="{FF2B5EF4-FFF2-40B4-BE49-F238E27FC236}">
                <a16:creationId xmlns:a16="http://schemas.microsoft.com/office/drawing/2014/main" id="{76E10F36-72C7-48D2-92C9-EB0F25D8477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11426" y="1417725"/>
            <a:ext cx="867600" cy="868680"/>
          </a:xfrm>
        </p:spPr>
      </p:pic>
      <p:pic>
        <p:nvPicPr>
          <p:cNvPr id="73" name="Picture Placeholder 72" descr="List">
            <a:extLst>
              <a:ext uri="{FF2B5EF4-FFF2-40B4-BE49-F238E27FC236}">
                <a16:creationId xmlns:a16="http://schemas.microsoft.com/office/drawing/2014/main" id="{840D31A1-AED1-47FF-A23F-DF37F6745DE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36379" y="1417725"/>
            <a:ext cx="867600" cy="868680"/>
          </a:xfrm>
        </p:spPr>
      </p:pic>
      <p:pic>
        <p:nvPicPr>
          <p:cNvPr id="77" name="Picture Placeholder 76" descr="Bullseye">
            <a:extLst>
              <a:ext uri="{FF2B5EF4-FFF2-40B4-BE49-F238E27FC236}">
                <a16:creationId xmlns:a16="http://schemas.microsoft.com/office/drawing/2014/main" id="{97C0FBD8-CC2C-4B3C-BEA4-C0AF2C3DED1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77066" y="4283498"/>
            <a:ext cx="867600" cy="868680"/>
          </a:xfrm>
        </p:spPr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0ECBC-01F6-45D4-9F4C-FD7E8B5B9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Luck Class of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A5BD8C-215E-470E-9A15-CEABC3C16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42783" y="1006893"/>
            <a:ext cx="1533765" cy="601840"/>
          </a:xfrm>
        </p:spPr>
        <p:txBody>
          <a:bodyPr>
            <a:norm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208</TotalTime>
  <Words>487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Speak Pro</vt:lpstr>
      <vt:lpstr>Arial</vt:lpstr>
      <vt:lpstr>Calibri</vt:lpstr>
      <vt:lpstr>Wingdings</vt:lpstr>
      <vt:lpstr>Avenir Next LT Pro</vt:lpstr>
      <vt:lpstr>Office Theme</vt:lpstr>
      <vt:lpstr>PENKETH PROGRAMME</vt:lpstr>
      <vt:lpstr>PENKETH PROGRAMME LAUNCH</vt:lpstr>
      <vt:lpstr>PENKETH PROGRAMME LAUNCH</vt:lpstr>
      <vt:lpstr>HELP YOU GET AHEAD</vt:lpstr>
      <vt:lpstr>KICK START YOUR NEXT STEP</vt:lpstr>
      <vt:lpstr>YOU CAN APPLY SOON details to be announced in the Summer Term</vt:lpstr>
      <vt:lpstr>HOW TO APPLY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PENKETH – BEST START BURSARY</dc:title>
  <dc:creator>Tracey Jones</dc:creator>
  <cp:lastModifiedBy>Elaine Blackburn</cp:lastModifiedBy>
  <cp:revision>5</cp:revision>
  <cp:lastPrinted>2021-05-17T10:05:58Z</cp:lastPrinted>
  <dcterms:created xsi:type="dcterms:W3CDTF">2021-05-11T15:35:52Z</dcterms:created>
  <dcterms:modified xsi:type="dcterms:W3CDTF">2022-03-17T09:37:21Z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